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56" r:id="rId1"/>
  </p:sldMasterIdLst>
  <p:notesMasterIdLst>
    <p:notesMasterId r:id="rId8"/>
  </p:notesMasterIdLst>
  <p:handoutMasterIdLst>
    <p:handoutMasterId r:id="rId9"/>
  </p:handoutMasterIdLst>
  <p:sldIdLst>
    <p:sldId id="256" r:id="rId2"/>
    <p:sldId id="280" r:id="rId3"/>
    <p:sldId id="277" r:id="rId4"/>
    <p:sldId id="281" r:id="rId5"/>
    <p:sldId id="282" r:id="rId6"/>
    <p:sldId id="265" r:id="rId7"/>
  </p:sldIdLst>
  <p:sldSz cx="12192000" cy="6858000"/>
  <p:notesSz cx="7099300" cy="102346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Montserrat Light" panose="020F0302020204030204" pitchFamily="34" charset="0"/>
      <p:regular r:id="rId18"/>
      <p:italic r:id="rId19"/>
    </p:embeddedFont>
  </p:embeddedFontLst>
  <p:custDataLst>
    <p:tags r:id="rId20"/>
  </p:custDataLst>
  <p:defaultTextStyle>
    <a:defPPr>
      <a:defRPr lang="de-DE"/>
    </a:defPPr>
    <a:lvl1pPr marL="0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40085"/>
    <a:srgbClr val="A29D91"/>
    <a:srgbClr val="969083"/>
    <a:srgbClr val="2A3169"/>
    <a:srgbClr val="2D3A80"/>
    <a:srgbClr val="322C78"/>
    <a:srgbClr val="3B3091"/>
    <a:srgbClr val="BFBFBF"/>
    <a:srgbClr val="4F6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6" autoAdjust="0"/>
    <p:restoredTop sz="96058" autoAdjust="0"/>
  </p:normalViewPr>
  <p:slideViewPr>
    <p:cSldViewPr snapToGrid="0" snapToObjects="1">
      <p:cViewPr varScale="1">
        <p:scale>
          <a:sx n="119" d="100"/>
          <a:sy n="119" d="100"/>
        </p:scale>
        <p:origin x="376" y="1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9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3270" y="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2F89C-5B9E-47D5-97EA-7E94A03F3BAD}" type="datetimeFigureOut">
              <a:rPr lang="en-US" smtClean="0"/>
              <a:pPr/>
              <a:t>4/18/23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6AE0-9542-4D5B-AF70-A50F5AFBFB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18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FB4FF29-EE9A-4D47-9F1A-289A80693C0F}" type="datetimeFigureOut">
              <a:rPr lang="en-GB" smtClean="0"/>
              <a:pPr/>
              <a:t>18/04/2023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1E7D22E-2FCF-4181-8686-08BDCDF940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72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7D22E-2FCF-4181-8686-08BDCDF940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5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question : What interesting thing is unknown that the authors set out to learn more about?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7D22E-2FCF-4181-8686-08BDCDF940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79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687" y="1083501"/>
            <a:ext cx="11082378" cy="1470025"/>
          </a:xfrm>
        </p:spPr>
        <p:txBody>
          <a:bodyPr lIns="0" tIns="0" rIns="0" bIns="0" anchor="b">
            <a:noAutofit/>
          </a:bodyPr>
          <a:lstStyle>
            <a:lvl1pPr algn="l">
              <a:defRPr sz="4800" b="0" i="0" spc="300">
                <a:solidFill>
                  <a:schemeClr val="bg1"/>
                </a:solidFill>
                <a:latin typeface="+mj-lt"/>
                <a:cs typeface="Taviraj Medium" pitchFamily="2" charset="-34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1687" y="2663772"/>
            <a:ext cx="11082379" cy="13736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 b="0" i="0" baseline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E8C63A-E66D-D14E-8F36-5C1BF4B7D40A}"/>
              </a:ext>
            </a:extLst>
          </p:cNvPr>
          <p:cNvSpPr txBox="1"/>
          <p:nvPr userDrawn="1"/>
        </p:nvSpPr>
        <p:spPr>
          <a:xfrm>
            <a:off x="6895652" y="63470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EC46E8E8-28A5-9B4C-8A9A-CF321AADF7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94" y="4669602"/>
            <a:ext cx="12745993" cy="24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2926" y="447556"/>
            <a:ext cx="10991848" cy="625331"/>
          </a:xfrm>
        </p:spPr>
        <p:txBody>
          <a:bodyPr/>
          <a:lstStyle>
            <a:lvl1pPr>
              <a:defRPr>
                <a:latin typeface="+mj-lt"/>
                <a:cs typeface="Taviraj Medium" pitchFamily="2" charset="-34"/>
              </a:defRPr>
            </a:lvl1pPr>
          </a:lstStyle>
          <a:p>
            <a:r>
              <a:rPr lang="en-GB" dirty="0"/>
              <a:t>Title</a:t>
            </a:r>
            <a:endParaRPr lang="en-GB" noProof="0" dirty="0"/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2926" y="1117734"/>
            <a:ext cx="11098212" cy="492647"/>
          </a:xfrm>
        </p:spPr>
        <p:txBody>
          <a:bodyPr/>
          <a:lstStyle>
            <a:lvl1pPr>
              <a:defRPr sz="2800" b="0" i="0">
                <a:solidFill>
                  <a:schemeClr val="bg2"/>
                </a:solidFill>
                <a:latin typeface="+mj-lt"/>
                <a:cs typeface="Taviraj Medium" pitchFamily="2" charset="-34"/>
              </a:defRPr>
            </a:lvl1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6" y="1710681"/>
            <a:ext cx="11098212" cy="325438"/>
          </a:xfrm>
        </p:spPr>
        <p:txBody>
          <a:bodyPr/>
          <a:lstStyle>
            <a:lvl1pPr>
              <a:defRPr sz="2100" b="0" i="0">
                <a:solidFill>
                  <a:schemeClr val="tx1"/>
                </a:solidFill>
                <a:latin typeface="+mj-lt"/>
                <a:cs typeface="Taviraj Medium" pitchFamily="2" charset="-34"/>
              </a:defRPr>
            </a:lvl1pPr>
            <a:lvl2pPr>
              <a:defRPr/>
            </a:lvl2pPr>
          </a:lstStyle>
          <a:p>
            <a:pPr lvl="0"/>
            <a:r>
              <a:rPr lang="en-GB" dirty="0"/>
              <a:t>Subtitle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542926" y="2304478"/>
            <a:ext cx="11098211" cy="3129741"/>
          </a:xfrm>
        </p:spPr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 sz="1400" b="0" i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AE5E5AF-73E7-D74C-88E2-5CFB44FC4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63698" y="6145788"/>
            <a:ext cx="8839201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EEAD87-AAFC-394A-8299-64F22B7236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5420585-EF40-544B-9E2D-31F92701F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917" y="347087"/>
            <a:ext cx="10991848" cy="625331"/>
          </a:xfrm>
        </p:spPr>
        <p:txBody>
          <a:bodyPr/>
          <a:lstStyle>
            <a:lvl1pPr>
              <a:defRPr>
                <a:latin typeface="+mj-lt"/>
                <a:cs typeface="Taviraj Medium" pitchFamily="2" charset="-34"/>
              </a:defRPr>
            </a:lvl1pPr>
          </a:lstStyle>
          <a:p>
            <a:r>
              <a:rPr lang="en-GB" dirty="0"/>
              <a:t>Title</a:t>
            </a:r>
            <a:endParaRPr lang="en-GB" noProof="0" dirty="0"/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AE5E5AF-73E7-D74C-88E2-5CFB44FC4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63698" y="6145788"/>
            <a:ext cx="8839201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47B87C-1AA0-024F-8615-9B0553F577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5420585-EF40-544B-9E2D-31F92701F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AE5E5AF-73E7-D74C-88E2-5CFB44FC4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63698" y="6145788"/>
            <a:ext cx="8839201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F68318-B0CA-0943-9697-125B2B012C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5420585-EF40-544B-9E2D-31F92701F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AECD7C3-950D-274B-B7F8-AB374BCA4229}"/>
              </a:ext>
            </a:extLst>
          </p:cNvPr>
          <p:cNvSpPr/>
          <p:nvPr userDrawn="1"/>
        </p:nvSpPr>
        <p:spPr>
          <a:xfrm>
            <a:off x="159131" y="168870"/>
            <a:ext cx="11873735" cy="652025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74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AECD7C3-950D-274B-B7F8-AB374BCA4229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28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347087"/>
            <a:ext cx="11098211" cy="62533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GB" noProof="0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4191" y="1048416"/>
            <a:ext cx="11098211" cy="492647"/>
          </a:xfrm>
        </p:spPr>
        <p:txBody>
          <a:bodyPr/>
          <a:lstStyle>
            <a:lvl1pPr>
              <a:defRPr sz="2800" b="0" i="0">
                <a:solidFill>
                  <a:schemeClr val="bg2"/>
                </a:solidFill>
                <a:latin typeface="+mj-lt"/>
                <a:cs typeface="Taviraj Medium" pitchFamily="2" charset="-34"/>
              </a:defRPr>
            </a:lvl1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617061"/>
            <a:ext cx="11098211" cy="325438"/>
          </a:xfrm>
        </p:spPr>
        <p:txBody>
          <a:bodyPr/>
          <a:lstStyle>
            <a:lvl1pPr>
              <a:defRPr sz="2100" b="0" i="0">
                <a:latin typeface="+mj-lt"/>
                <a:cs typeface="Taviraj Medium" pitchFamily="2" charset="-34"/>
              </a:defRPr>
            </a:lvl1pPr>
            <a:lvl2pPr>
              <a:defRPr/>
            </a:lvl2pPr>
          </a:lstStyle>
          <a:p>
            <a:pPr lvl="0"/>
            <a:r>
              <a:rPr lang="en-GB" dirty="0"/>
              <a:t>Subtitle 2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999350"/>
            <a:ext cx="5337050" cy="255270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defRPr sz="1300" b="0" i="0">
                <a:latin typeface="+mn-lt"/>
              </a:defRPr>
            </a:lvl1pPr>
            <a:lvl2pPr marL="140400" indent="-140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300" b="0" i="0" kern="1200" dirty="0" smtClean="0">
                <a:solidFill>
                  <a:srgbClr val="1C385B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 dirty="0"/>
              <a:t>Text 1</a:t>
            </a:r>
          </a:p>
          <a:p>
            <a:pPr marL="140400" lvl="1" indent="-1404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/>
              <a:t>Text 2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295352" y="2999350"/>
            <a:ext cx="5337050" cy="2552701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fr-FR" sz="1300" b="0" i="0" kern="1200" dirty="0" smtClean="0">
                <a:solidFill>
                  <a:srgbClr val="1C385B"/>
                </a:solidFill>
                <a:latin typeface="+mn-lt"/>
                <a:ea typeface="+mn-ea"/>
                <a:cs typeface="+mn-cs"/>
              </a:defRPr>
            </a:lvl1pPr>
            <a:lvl2pPr marL="140400" indent="-1404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lang="fr-FR" sz="1300" b="0" i="0" kern="1200" dirty="0" err="1" smtClean="0">
                <a:solidFill>
                  <a:srgbClr val="1C385B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 dirty="0"/>
              <a:t>Text 1</a:t>
            </a:r>
          </a:p>
          <a:p>
            <a:pPr marL="140400" lvl="1" indent="-1404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/>
              <a:t>Text 2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CDCB45-D542-AA4C-ACBC-B1CD181D9D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2080176"/>
            <a:ext cx="11098211" cy="325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defRPr>
            </a:lvl1pPr>
            <a:lvl2pPr>
              <a:defRPr/>
            </a:lvl2pPr>
          </a:lstStyle>
          <a:p>
            <a:pPr marL="228600">
              <a:spcAft>
                <a:spcPts val="0"/>
              </a:spcAft>
            </a:pPr>
            <a:r>
              <a:rPr lang="en-GB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GB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autem</a:t>
            </a:r>
            <a:r>
              <a:rPr lang="en-GB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etus</a:t>
            </a:r>
            <a:r>
              <a:rPr lang="en-GB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Ipiciun</a:t>
            </a:r>
            <a:r>
              <a:rPr lang="en-GB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delectius</a:t>
            </a:r>
            <a:r>
              <a:rPr lang="en-GB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Peribus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sus et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faccuptiant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iusape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eseque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nihiliquam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quunt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conectustrum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reriore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rferit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quis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molorec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tatist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 a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incti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cumetum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BE7AACB-35DB-2E44-A12B-2CF155CF305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63698" y="6145788"/>
            <a:ext cx="8839201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27C27A-B654-714C-B8C0-3881643D8F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5420585-EF40-544B-9E2D-31F92701F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6893" y="283112"/>
            <a:ext cx="11098213" cy="62533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GB" noProof="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1" y="2991284"/>
            <a:ext cx="5337050" cy="255270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defRPr sz="1300" b="0" i="0">
                <a:latin typeface="+mn-lt"/>
              </a:defRPr>
            </a:lvl1pPr>
            <a:lvl2pPr marL="140400" indent="-140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 dirty="0"/>
              <a:t>Text 1</a:t>
            </a:r>
          </a:p>
          <a:p>
            <a:pPr marL="140400" lvl="1" indent="-1404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/>
              <a:t>Text 2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1" y="2139080"/>
            <a:ext cx="5337050" cy="492647"/>
          </a:xfrm>
        </p:spPr>
        <p:txBody>
          <a:bodyPr/>
          <a:lstStyle>
            <a:lvl1pPr>
              <a:defRPr sz="2800" b="0" i="0">
                <a:solidFill>
                  <a:schemeClr val="bg2"/>
                </a:solidFill>
                <a:latin typeface="+mj-lt"/>
                <a:cs typeface="Taviraj Medium" pitchFamily="2" charset="-34"/>
              </a:defRPr>
            </a:lvl1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03566" y="2139080"/>
            <a:ext cx="5300537" cy="492647"/>
          </a:xfrm>
        </p:spPr>
        <p:txBody>
          <a:bodyPr/>
          <a:lstStyle>
            <a:lvl1pPr>
              <a:defRPr sz="2800" b="0" i="0">
                <a:solidFill>
                  <a:schemeClr val="bg2"/>
                </a:solidFill>
                <a:latin typeface="+mj-lt"/>
                <a:cs typeface="Taviraj Medium" pitchFamily="2" charset="-34"/>
              </a:defRPr>
            </a:lvl1pPr>
          </a:lstStyle>
          <a:p>
            <a:pPr lvl="0"/>
            <a:r>
              <a:rPr lang="en-GB" dirty="0"/>
              <a:t>Subtitle 2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304089" y="2991284"/>
            <a:ext cx="5337050" cy="2552701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600"/>
              </a:spcAft>
              <a:defRPr lang="fr-FR" sz="1300" b="0" i="0" dirty="0" smtClean="0">
                <a:latin typeface="+mn-lt"/>
              </a:defRPr>
            </a:lvl1pPr>
            <a:lvl2pPr>
              <a:spcAft>
                <a:spcPts val="600"/>
              </a:spcAft>
              <a:defRPr lang="fr-FR" sz="1300" dirty="0" smtClean="0">
                <a:solidFill>
                  <a:schemeClr val="tx1"/>
                </a:solidFill>
                <a:latin typeface="+mn-lt"/>
              </a:defRPr>
            </a:lvl2pPr>
          </a:lstStyle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GB" dirty="0"/>
              <a:t>Text 1</a:t>
            </a:r>
          </a:p>
          <a:p>
            <a:pPr marL="140400" lvl="1" indent="-140400">
              <a:spcAft>
                <a:spcPts val="800"/>
              </a:spcAft>
              <a:buChar char="•"/>
            </a:pPr>
            <a:r>
              <a:rPr lang="en-GB" dirty="0"/>
              <a:t>Text 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78CF1E-D039-F245-9B7C-D3CC309478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2926" y="1092323"/>
            <a:ext cx="10907713" cy="915121"/>
          </a:xfrm>
        </p:spPr>
        <p:txBody>
          <a:bodyPr/>
          <a:lstStyle>
            <a:lvl1pPr algn="l">
              <a:buFontTx/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4pPr marL="1371600" indent="0">
              <a:buNone/>
              <a:defRPr/>
            </a:lvl4pPr>
          </a:lstStyle>
          <a:p>
            <a:pPr marL="228600" lvl="1">
              <a:spcAft>
                <a:spcPts val="0"/>
              </a:spcAft>
            </a:pPr>
            <a:r>
              <a:rPr lang="en-GB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GB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autem</a:t>
            </a:r>
            <a:r>
              <a:rPr lang="en-GB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etus</a:t>
            </a:r>
            <a:r>
              <a:rPr lang="en-GB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Ipiciun</a:t>
            </a:r>
            <a:r>
              <a:rPr lang="en-GB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delectius</a:t>
            </a:r>
            <a:r>
              <a:rPr lang="en-GB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Peribus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sus et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faccuptiant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iusape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eseque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nihiliquam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quunt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conectustrum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reriore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rferit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quis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molorec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tatist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 a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incti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cumetum</a:t>
            </a:r>
            <a:r>
              <a:rPr lang="fr-FR" sz="2000" dirty="0">
                <a:effectLst/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F1EDD8A-F119-8E41-85C7-7095205DC53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663698" y="6145788"/>
            <a:ext cx="8839201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85AC96-458F-564E-AEF6-000B3867219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5420585-EF40-544B-9E2D-31F92701F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62532" y="160420"/>
            <a:ext cx="5355952" cy="65291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algn="ctr">
              <a:defRPr sz="2800" b="0" i="0">
                <a:latin typeface="Montserrat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60387"/>
            <a:ext cx="5545140" cy="62533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GB" noProof="0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039644"/>
            <a:ext cx="5545140" cy="492647"/>
          </a:xfrm>
        </p:spPr>
        <p:txBody>
          <a:bodyPr/>
          <a:lstStyle>
            <a:lvl1pPr>
              <a:defRPr sz="2800" b="0" i="0">
                <a:solidFill>
                  <a:schemeClr val="bg2"/>
                </a:solidFill>
                <a:latin typeface="+mj-lt"/>
                <a:cs typeface="Taviraj Medium" pitchFamily="2" charset="-34"/>
              </a:defRPr>
            </a:lvl1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598052"/>
            <a:ext cx="5545140" cy="325438"/>
          </a:xfrm>
        </p:spPr>
        <p:txBody>
          <a:bodyPr/>
          <a:lstStyle>
            <a:lvl1pPr>
              <a:defRPr sz="2100" b="0" i="0"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GB" dirty="0"/>
              <a:t>Subtitle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6096001" y="2134595"/>
            <a:ext cx="5545139" cy="3129741"/>
          </a:xfrm>
        </p:spPr>
        <p:txBody>
          <a:bodyPr/>
          <a:lstStyle>
            <a:lvl1pPr>
              <a:def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3E6E78A-2ABF-1749-804B-05E4C6C7C52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518484" y="6145788"/>
            <a:ext cx="4984415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35033E-2334-2243-B179-8840D727F99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5420585-EF40-544B-9E2D-31F92701F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1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44881" y="175402"/>
            <a:ext cx="5378416" cy="32375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algn="ctr">
              <a:defRPr sz="2800" b="0" i="0">
                <a:latin typeface="Montserrat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44880" y="3429000"/>
            <a:ext cx="5378417" cy="32375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algn="ctr">
              <a:defRPr sz="2800" b="0" i="0">
                <a:latin typeface="Montserrat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96663"/>
            <a:ext cx="5545140" cy="625331"/>
          </a:xfrm>
        </p:spPr>
        <p:txBody>
          <a:bodyPr/>
          <a:lstStyle>
            <a:lvl1pPr>
              <a:defRPr>
                <a:latin typeface="+mj-lt"/>
                <a:cs typeface="Taviraj Medium" pitchFamily="2" charset="-34"/>
              </a:defRPr>
            </a:lvl1pPr>
          </a:lstStyle>
          <a:p>
            <a:r>
              <a:rPr lang="en-GB" dirty="0"/>
              <a:t>Title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093526"/>
            <a:ext cx="5545140" cy="492647"/>
          </a:xfrm>
        </p:spPr>
        <p:txBody>
          <a:bodyPr/>
          <a:lstStyle>
            <a:lvl1pPr>
              <a:defRPr sz="2800" b="0" i="0">
                <a:solidFill>
                  <a:schemeClr val="bg2"/>
                </a:solidFill>
                <a:latin typeface="+mj-lt"/>
                <a:cs typeface="Taviraj Medium" pitchFamily="2" charset="-34"/>
              </a:defRPr>
            </a:lvl1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661511"/>
            <a:ext cx="5545140" cy="325438"/>
          </a:xfrm>
        </p:spPr>
        <p:txBody>
          <a:bodyPr/>
          <a:lstStyle>
            <a:lvl1pPr>
              <a:defRPr sz="2100" b="0" i="0"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GB" dirty="0"/>
              <a:t>Subtitle 2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8"/>
          </p:nvPr>
        </p:nvSpPr>
        <p:spPr>
          <a:xfrm>
            <a:off x="6096001" y="2189953"/>
            <a:ext cx="5545139" cy="3129741"/>
          </a:xfrm>
        </p:spPr>
        <p:txBody>
          <a:bodyPr/>
          <a:lstStyle>
            <a:lvl1pPr>
              <a:def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353847B-F8C5-7B47-AAB4-531286E30A8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523297" y="6145788"/>
            <a:ext cx="4979602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8D8DCF-10C0-364B-83AA-5380E095CB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5420585-EF40-544B-9E2D-31F92701F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hart Placeholder 18"/>
          <p:cNvSpPr>
            <a:spLocks noGrp="1"/>
          </p:cNvSpPr>
          <p:nvPr>
            <p:ph type="chart" sz="quarter" idx="17"/>
          </p:nvPr>
        </p:nvSpPr>
        <p:spPr>
          <a:xfrm>
            <a:off x="162443" y="176463"/>
            <a:ext cx="5445125" cy="6529136"/>
          </a:xfrm>
          <a:solidFill>
            <a:schemeClr val="tx2"/>
          </a:solidFill>
          <a:ln/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416780"/>
            <a:ext cx="5545140" cy="62533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GB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109606"/>
            <a:ext cx="5545140" cy="492647"/>
          </a:xfrm>
        </p:spPr>
        <p:txBody>
          <a:bodyPr/>
          <a:lstStyle>
            <a:lvl1pPr>
              <a:defRPr sz="2800" b="0" i="0">
                <a:solidFill>
                  <a:schemeClr val="bg2"/>
                </a:solidFill>
                <a:latin typeface="+mj-lt"/>
                <a:cs typeface="Taviraj Medium" pitchFamily="2" charset="-34"/>
              </a:defRPr>
            </a:lvl1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669748"/>
            <a:ext cx="5545140" cy="325438"/>
          </a:xfrm>
        </p:spPr>
        <p:txBody>
          <a:bodyPr/>
          <a:lstStyle>
            <a:lvl1pPr>
              <a:defRPr sz="2100" b="0" i="0"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GB" dirty="0"/>
              <a:t>Subtitle 2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096001" y="2155457"/>
            <a:ext cx="5545139" cy="3129741"/>
          </a:xfrm>
        </p:spPr>
        <p:txBody>
          <a:bodyPr/>
          <a:lstStyle>
            <a:lvl1pPr>
              <a:def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6138DA5-38F8-2840-80E5-FE144C9C5ED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607568" y="6145788"/>
            <a:ext cx="4895331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644BF13-F968-954E-B235-E69F048254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5420585-EF40-544B-9E2D-31F92701F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688" y="1905136"/>
            <a:ext cx="11082378" cy="1470025"/>
          </a:xfrm>
        </p:spPr>
        <p:txBody>
          <a:bodyPr lIns="0" tIns="0" rIns="0" bIns="0" anchor="b">
            <a:noAutofit/>
          </a:bodyPr>
          <a:lstStyle>
            <a:lvl1pPr algn="l">
              <a:defRPr sz="4800" b="0" i="0" spc="300">
                <a:solidFill>
                  <a:schemeClr val="bg1"/>
                </a:solidFill>
                <a:latin typeface="+mj-lt"/>
                <a:cs typeface="Taviraj Medium" pitchFamily="2" charset="-34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1687" y="3445471"/>
            <a:ext cx="11082379" cy="13736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 b="0" i="0" baseline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E8C63A-E66D-D14E-8F36-5C1BF4B7D40A}"/>
              </a:ext>
            </a:extLst>
          </p:cNvPr>
          <p:cNvSpPr txBox="1"/>
          <p:nvPr userDrawn="1"/>
        </p:nvSpPr>
        <p:spPr>
          <a:xfrm>
            <a:off x="6895652" y="63470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EC46E8E8-28A5-9B4C-8A9A-CF321AADF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7"/>
          <a:stretch/>
        </p:blipFill>
        <p:spPr>
          <a:xfrm>
            <a:off x="-553994" y="6223298"/>
            <a:ext cx="12745993" cy="8526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9E4BB8-1933-0B44-B948-B39A9F544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12367" r="74331" b="37759"/>
          <a:stretch/>
        </p:blipFill>
        <p:spPr>
          <a:xfrm>
            <a:off x="266699" y="453321"/>
            <a:ext cx="2552701" cy="12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FC9CC4-A2A1-A94F-A407-77EC01D270E4}"/>
              </a:ext>
            </a:extLst>
          </p:cNvPr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Montserrat" pitchFamily="2" charset="77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25D94348-89BF-2A4E-B41E-CC1DC7920C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688" y="1905136"/>
            <a:ext cx="11082378" cy="1470025"/>
          </a:xfrm>
        </p:spPr>
        <p:txBody>
          <a:bodyPr lIns="0" tIns="0" rIns="0" bIns="0" anchor="b">
            <a:noAutofit/>
          </a:bodyPr>
          <a:lstStyle>
            <a:lvl1pPr algn="l">
              <a:defRPr sz="4800" b="0" i="0" spc="300">
                <a:solidFill>
                  <a:schemeClr val="tx1"/>
                </a:solidFill>
                <a:latin typeface="+mj-lt"/>
                <a:cs typeface="Taviraj Medium" pitchFamily="2" charset="-34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3996EF-89EB-ED4A-B387-A88D86A9B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687" y="3445471"/>
            <a:ext cx="11082379" cy="13736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 b="0" i="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E861D12-5CC8-EC4B-8FE1-6B46A31F1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7"/>
          <a:stretch/>
        </p:blipFill>
        <p:spPr>
          <a:xfrm>
            <a:off x="-553994" y="6223298"/>
            <a:ext cx="12745993" cy="85262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E06E56A-5EA5-AF4E-BD21-1EAE99BD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14218" r="74812" b="39176"/>
          <a:stretch/>
        </p:blipFill>
        <p:spPr>
          <a:xfrm>
            <a:off x="0" y="489793"/>
            <a:ext cx="2656442" cy="11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1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FC9CC4-A2A1-A94F-A407-77EC01D270E4}"/>
              </a:ext>
            </a:extLst>
          </p:cNvPr>
          <p:cNvSpPr/>
          <p:nvPr userDrawn="1"/>
        </p:nvSpPr>
        <p:spPr>
          <a:xfrm>
            <a:off x="0" y="0"/>
            <a:ext cx="12192000" cy="2968673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Montserrat" pitchFamily="2" charset="77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25D94348-89BF-2A4E-B41E-CC1DC7920C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4809" y="1451168"/>
            <a:ext cx="11082378" cy="1470025"/>
          </a:xfrm>
        </p:spPr>
        <p:txBody>
          <a:bodyPr lIns="0" tIns="0" rIns="0" bIns="0" anchor="b">
            <a:noAutofit/>
          </a:bodyPr>
          <a:lstStyle>
            <a:lvl1pPr algn="l">
              <a:defRPr sz="4800" b="0" i="0" spc="300">
                <a:solidFill>
                  <a:schemeClr val="tx1"/>
                </a:solidFill>
                <a:latin typeface="+mj-lt"/>
                <a:cs typeface="Taviraj Medium" pitchFamily="2" charset="-34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3996EF-89EB-ED4A-B387-A88D86A9B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4809" y="2989462"/>
            <a:ext cx="11082379" cy="13736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 b="0" i="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630A4B-9A05-054D-B547-398534CDFE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94" y="4669602"/>
            <a:ext cx="12745993" cy="24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0BC60B-2723-8D4A-8F83-6A6FDF6C28DE}"/>
              </a:ext>
            </a:extLst>
          </p:cNvPr>
          <p:cNvSpPr/>
          <p:nvPr userDrawn="1"/>
        </p:nvSpPr>
        <p:spPr>
          <a:xfrm>
            <a:off x="0" y="0"/>
            <a:ext cx="12191999" cy="2637183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Montserrat" pitchFamily="2" charset="77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1687" y="2637183"/>
            <a:ext cx="11082379" cy="13736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E8C63A-E66D-D14E-8F36-5C1BF4B7D40A}"/>
              </a:ext>
            </a:extLst>
          </p:cNvPr>
          <p:cNvSpPr txBox="1"/>
          <p:nvPr userDrawn="1"/>
        </p:nvSpPr>
        <p:spPr>
          <a:xfrm>
            <a:off x="6895652" y="63470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81687" y="1109162"/>
            <a:ext cx="11082378" cy="1470025"/>
          </a:xfrm>
        </p:spPr>
        <p:txBody>
          <a:bodyPr lIns="0" tIns="0" rIns="0" bIns="0" anchor="b">
            <a:noAutofit/>
          </a:bodyPr>
          <a:lstStyle>
            <a:lvl1pPr algn="l">
              <a:defRPr sz="4800" b="0" i="0" spc="300">
                <a:solidFill>
                  <a:schemeClr val="tx1"/>
                </a:solidFill>
                <a:latin typeface="+mj-lt"/>
                <a:cs typeface="Taviraj Medium" pitchFamily="2" charset="-34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D480874-CDBA-054C-9396-BA423713CB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94" y="4669602"/>
            <a:ext cx="12745993" cy="24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0BC60B-2723-8D4A-8F83-6A6FDF6C28DE}"/>
              </a:ext>
            </a:extLst>
          </p:cNvPr>
          <p:cNvSpPr/>
          <p:nvPr userDrawn="1"/>
        </p:nvSpPr>
        <p:spPr>
          <a:xfrm>
            <a:off x="0" y="0"/>
            <a:ext cx="12191999" cy="3445471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Montserrat" pitchFamily="2" charset="77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1687" y="3445471"/>
            <a:ext cx="11082379" cy="13736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E8C63A-E66D-D14E-8F36-5C1BF4B7D40A}"/>
              </a:ext>
            </a:extLst>
          </p:cNvPr>
          <p:cNvSpPr txBox="1"/>
          <p:nvPr userDrawn="1"/>
        </p:nvSpPr>
        <p:spPr>
          <a:xfrm>
            <a:off x="6895652" y="63470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81688" y="1905136"/>
            <a:ext cx="11082378" cy="1470025"/>
          </a:xfrm>
        </p:spPr>
        <p:txBody>
          <a:bodyPr lIns="0" tIns="0" rIns="0" bIns="0" anchor="b">
            <a:noAutofit/>
          </a:bodyPr>
          <a:lstStyle>
            <a:lvl1pPr algn="l">
              <a:defRPr sz="4800" b="0" i="0" spc="300">
                <a:solidFill>
                  <a:schemeClr val="tx1"/>
                </a:solidFill>
                <a:latin typeface="+mj-lt"/>
                <a:cs typeface="Taviraj Medium" pitchFamily="2" charset="-34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AD6CB7F-E5C8-A945-BEA2-BB119CC7A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7"/>
          <a:stretch/>
        </p:blipFill>
        <p:spPr>
          <a:xfrm>
            <a:off x="-553994" y="6223298"/>
            <a:ext cx="12745993" cy="85262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0B3D5BE-A88F-B04F-AA4F-0EA7DA2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14218" r="74812" b="39176"/>
          <a:stretch/>
        </p:blipFill>
        <p:spPr>
          <a:xfrm>
            <a:off x="0" y="489793"/>
            <a:ext cx="2656442" cy="11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234" y="0"/>
            <a:ext cx="12187767" cy="3120543"/>
          </a:xfrm>
          <a:solidFill>
            <a:srgbClr val="B2B2B2"/>
          </a:solidFill>
        </p:spPr>
        <p:txBody>
          <a:bodyPr anchor="ctr"/>
          <a:lstStyle>
            <a:lvl1pPr marL="0" indent="0" algn="ctr">
              <a:buNone/>
              <a:defRPr sz="2800" b="0" i="0">
                <a:latin typeface="Montserrat" pitchFamily="2" charset="77"/>
              </a:defRPr>
            </a:lvl1pPr>
          </a:lstStyle>
          <a:p>
            <a:endParaRPr lang="en-GB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5628" y="2758259"/>
            <a:ext cx="11085510" cy="1028002"/>
          </a:xfrm>
        </p:spPr>
        <p:txBody>
          <a:bodyPr lIns="0" tIns="0" rIns="0" bIns="0" anchor="b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+mj-lt"/>
                <a:cs typeface="Taviraj Medium" pitchFamily="2" charset="-34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5627" y="3771142"/>
            <a:ext cx="11085511" cy="78734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43AA297-B2A4-404B-BF01-DA1B3F1DA8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94" y="4669602"/>
            <a:ext cx="12745993" cy="24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4891" y="1610726"/>
            <a:ext cx="9289473" cy="856962"/>
          </a:xfrm>
        </p:spPr>
        <p:txBody>
          <a:bodyPr lIns="0" tIns="0" rIns="0" bIns="0" anchor="b">
            <a:noAutofit/>
          </a:bodyPr>
          <a:lstStyle>
            <a:lvl1pPr algn="l">
              <a:defRPr sz="4000" b="0" i="0" baseline="0">
                <a:solidFill>
                  <a:schemeClr val="tx1"/>
                </a:solidFill>
                <a:latin typeface="+mj-lt"/>
                <a:cs typeface="Taviraj Medium" pitchFamily="2" charset="-34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4891" y="2542221"/>
            <a:ext cx="9289472" cy="8569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0" i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1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F79E0E9-4E28-5144-BACF-26CA9B1802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13887" r="74630" b="38085"/>
          <a:stretch/>
        </p:blipFill>
        <p:spPr>
          <a:xfrm>
            <a:off x="413569" y="6078848"/>
            <a:ext cx="1208629" cy="564027"/>
          </a:xfrm>
          <a:prstGeom prst="rect">
            <a:avLst/>
          </a:prstGeom>
        </p:spPr>
      </p:pic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1EEBB46F-DBC3-F946-9C0D-FD75DF8EA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76399" y="6203278"/>
            <a:ext cx="88392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80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73A818-AD24-2D4A-A6E2-16D4DEB55891}"/>
              </a:ext>
            </a:extLst>
          </p:cNvPr>
          <p:cNvSpPr/>
          <p:nvPr userDrawn="1"/>
        </p:nvSpPr>
        <p:spPr>
          <a:xfrm>
            <a:off x="159132" y="168870"/>
            <a:ext cx="11873735" cy="652025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F4A70-6B87-F741-8C7C-64313B31FC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790" y="1692242"/>
            <a:ext cx="9289473" cy="856962"/>
          </a:xfrm>
        </p:spPr>
        <p:txBody>
          <a:bodyPr lIns="0" tIns="0" rIns="0" bIns="0" anchor="b">
            <a:noAutofit/>
          </a:bodyPr>
          <a:lstStyle>
            <a:lvl1pPr algn="l">
              <a:defRPr sz="4000" b="0" i="0" baseline="0">
                <a:solidFill>
                  <a:schemeClr val="tx1"/>
                </a:solidFill>
                <a:latin typeface="+mj-lt"/>
                <a:cs typeface="Taviraj Medium" pitchFamily="2" charset="-34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0A3FC-145C-BB4A-A821-0821BEDC0D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791" y="2743461"/>
            <a:ext cx="9289472" cy="61656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5B85D0-E70C-224D-8857-F4B54EF05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63698" y="6145788"/>
            <a:ext cx="8839201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400D83-DE8D-7E47-A706-B5402CA336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420585-EF40-544B-9E2D-31F92701F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98473D-FE78-2445-B209-8333C5195756}"/>
              </a:ext>
            </a:extLst>
          </p:cNvPr>
          <p:cNvSpPr/>
          <p:nvPr userDrawn="1"/>
        </p:nvSpPr>
        <p:spPr>
          <a:xfrm>
            <a:off x="159132" y="168870"/>
            <a:ext cx="11873735" cy="652025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Montserrat" pitchFamily="2" charset="77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52522" y="410322"/>
            <a:ext cx="11088616" cy="62533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2522" y="1168401"/>
            <a:ext cx="11088616" cy="33530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BD4405-F8EF-F848-BE18-3ACA88BAF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94006" y="6173787"/>
            <a:ext cx="8316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CFA4D89-57D1-FF40-9F28-A27E6C29F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201466"/>
            <a:ext cx="566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5420585-EF40-544B-9E2D-31F92701F9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C25D71-CCBB-824F-982A-D1433DB169BF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9" y="6043683"/>
            <a:ext cx="1353024" cy="6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6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7" r:id="rId14"/>
    <p:sldLayoutId id="2147483972" r:id="rId15"/>
    <p:sldLayoutId id="2147483973" r:id="rId16"/>
    <p:sldLayoutId id="2147483974" r:id="rId17"/>
    <p:sldLayoutId id="2147483975" r:id="rId18"/>
    <p:sldLayoutId id="214748397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i="0" kern="1200" baseline="0">
          <a:solidFill>
            <a:schemeClr val="tx1"/>
          </a:solidFill>
          <a:latin typeface="+mj-lt"/>
          <a:ea typeface="+mj-ea"/>
          <a:cs typeface="Taviraj Medium" pitchFamily="2" charset="-34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/>
        <a:defRPr sz="16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7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436">
          <p15:clr>
            <a:srgbClr val="F26B43"/>
          </p15:clr>
        </p15:guide>
        <p15:guide id="5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4ECE1-B0E6-7A47-B867-28F768D867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>
                <a:latin typeface="+mn-lt"/>
              </a:rPr>
              <a:t>IT Identity and IS Relational Switching Cost in the Context of Post-Merger Integrations</a:t>
            </a:r>
            <a:endParaRPr lang="fr-FR" sz="32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3ADD66-77DF-074C-8753-4C131CE84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400" dirty="0"/>
              <a:t>Sam Senanayake</a:t>
            </a:r>
            <a:br>
              <a:rPr lang="en-GB" sz="1400" dirty="0"/>
            </a:br>
            <a:r>
              <a:rPr lang="en-GB" sz="1400" dirty="0"/>
              <a:t>Supervised by Assoc Prof. Petros </a:t>
            </a:r>
            <a:r>
              <a:rPr lang="en-GB" sz="1400" dirty="0" err="1"/>
              <a:t>Chamakiotis</a:t>
            </a:r>
            <a:endParaRPr lang="en-GB" sz="14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900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1686178-851D-4BD2-844D-150EE441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C9E869-FBF8-D3EF-DF14-BD59A4076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192" y="1119856"/>
            <a:ext cx="5353722" cy="492647"/>
          </a:xfrm>
        </p:spPr>
        <p:txBody>
          <a:bodyPr/>
          <a:lstStyle/>
          <a:p>
            <a:r>
              <a:rPr lang="en-US" sz="2400" dirty="0">
                <a:solidFill>
                  <a:srgbClr val="A29D91"/>
                </a:solidFill>
              </a:rPr>
              <a:t>Identity Concepts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2F57A5-4990-779A-9A11-C846150B3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84" y="3858100"/>
            <a:ext cx="6269841" cy="2299816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777E54A-A9C4-F52A-F407-329D54D6D2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4" y="1759941"/>
            <a:ext cx="5353722" cy="2323867"/>
          </a:xfrm>
        </p:spPr>
        <p:txBody>
          <a:bodyPr/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Identity: </a:t>
            </a:r>
            <a:r>
              <a:rPr lang="en-US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derive our identities from our interactions and communications within society through our shared use of symbols </a:t>
            </a:r>
            <a:r>
              <a:rPr lang="en-US" sz="16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(Stets &amp; Burke, 2000)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identities: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 develop and maintain multiple identities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(James, 1890).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Identities that are more important to the self weigh more prominently and tend to influence behavior than less important identities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(McCall &amp; Simmons, 1978)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05BF9-C90A-0674-C103-C03A35FD8E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5420585-EF40-544B-9E2D-31F92701F94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8C5681D-139D-DB62-2F9B-95EB4554B7B2}"/>
              </a:ext>
            </a:extLst>
          </p:cNvPr>
          <p:cNvSpPr txBox="1">
            <a:spLocks/>
          </p:cNvSpPr>
          <p:nvPr/>
        </p:nvSpPr>
        <p:spPr>
          <a:xfrm>
            <a:off x="6278680" y="1759942"/>
            <a:ext cx="5353722" cy="1239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Identity (ITID):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study of the interplay between identity and Information Technology (IT) systems … the extent to which an individual views the use of IT as integral to his or her view of self (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Carter and Grover, 2015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6F7341C-6382-3C55-FBBC-A717B3828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722" y="3013933"/>
            <a:ext cx="2941637" cy="266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0E4C-5483-6D1A-C56C-DF18BB508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447556"/>
            <a:ext cx="10991848" cy="625331"/>
          </a:xfrm>
        </p:spPr>
        <p:txBody>
          <a:bodyPr anchor="b">
            <a:normAutofit/>
          </a:bodyPr>
          <a:lstStyle/>
          <a:p>
            <a:r>
              <a:rPr lang="en-US" i="0" dirty="0"/>
              <a:t>Research Motivation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94AE851-2403-5FF3-5502-C25D34983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6" y="1117734"/>
            <a:ext cx="11098212" cy="49264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969083"/>
                </a:solidFill>
              </a:rPr>
              <a:t>How</a:t>
            </a:r>
            <a:r>
              <a:rPr lang="en-US" sz="2400" dirty="0"/>
              <a:t> does IS switching interact with IT Identity?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094FC-BA2D-5950-530A-25DBF7B414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4400" y="6201466"/>
            <a:ext cx="56673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420585-EF40-544B-9E2D-31F92701F94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F5A0282-BCD9-7BD2-F65E-A3F32EEC879A}"/>
              </a:ext>
            </a:extLst>
          </p:cNvPr>
          <p:cNvSpPr txBox="1">
            <a:spLocks/>
          </p:cNvSpPr>
          <p:nvPr/>
        </p:nvSpPr>
        <p:spPr>
          <a:xfrm>
            <a:off x="542925" y="1534836"/>
            <a:ext cx="4814887" cy="40329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Gap: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effects of information workers adopting a new IS and establishing a linkage between IS implementations on ITID </a:t>
            </a:r>
            <a:r>
              <a:rPr lang="en-US" sz="16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(Hassandoust, 2017). </a:t>
            </a:r>
            <a:r>
              <a:rPr lang="en-US" sz="16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usage can be observed on a continuum, not only through the current IS implementation, but across overlapping IS implementations.</a:t>
            </a:r>
          </a:p>
          <a:p>
            <a:r>
              <a:rPr lang="en-US" i="1" dirty="0">
                <a:solidFill>
                  <a:srgbClr val="240085"/>
                </a:solidFill>
                <a:cs typeface="Calibri" panose="020F0502020204030204" pitchFamily="34" charset="0"/>
              </a:rPr>
              <a:t>IS Switching Costs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Play a central role in increasing user resistance in the context of implementing a new enterprise system and further mediate the relationship between other antecedents for IS implementations </a:t>
            </a:r>
            <a:r>
              <a:rPr lang="en-US" i="1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(Kim &amp; </a:t>
            </a:r>
            <a:r>
              <a:rPr lang="en-US" i="1" dirty="0" err="1">
                <a:latin typeface="Calibri" panose="020F0502020204030204" pitchFamily="34" charset="0"/>
              </a:rPr>
              <a:t>Kankanhalli</a:t>
            </a:r>
            <a:r>
              <a:rPr lang="en-US" i="1" dirty="0">
                <a:latin typeface="Calibri" panose="020F0502020204030204" pitchFamily="34" charset="0"/>
              </a:rPr>
              <a:t>, 2009)</a:t>
            </a:r>
            <a:r>
              <a:rPr lang="en-US" i="1" dirty="0">
                <a:solidFill>
                  <a:srgbClr val="212121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n-US" dirty="0"/>
              <a:t>Goal: </a:t>
            </a:r>
            <a:r>
              <a:rPr lang="en-US" sz="16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Exploring how potential switching costs encountered by information workers moving off an existing incumbent IS and how this impacts ITID. </a:t>
            </a:r>
            <a:endParaRPr lang="en-US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i="1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i="1" dirty="0">
              <a:solidFill>
                <a:srgbClr val="21212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8BD0D1-773A-193A-CCBC-FFF595D726BA}"/>
              </a:ext>
            </a:extLst>
          </p:cNvPr>
          <p:cNvSpPr txBox="1"/>
          <p:nvPr/>
        </p:nvSpPr>
        <p:spPr>
          <a:xfrm>
            <a:off x="6200775" y="522922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6DF38-BBBE-7A85-A96F-FEC917D5C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2" y="1655228"/>
            <a:ext cx="6509680" cy="366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1686178-851D-4BD2-844D-150EE441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C9E869-FBF8-D3EF-DF14-BD59A4076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192" y="1119856"/>
            <a:ext cx="5353722" cy="492647"/>
          </a:xfrm>
        </p:spPr>
        <p:txBody>
          <a:bodyPr/>
          <a:lstStyle/>
          <a:p>
            <a:r>
              <a:rPr lang="en-US" sz="2400" dirty="0">
                <a:solidFill>
                  <a:srgbClr val="A29D91"/>
                </a:solidFill>
              </a:rPr>
              <a:t>Qualitative Study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777E54A-A9C4-F52A-F407-329D54D6D2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4" y="1759941"/>
            <a:ext cx="5353722" cy="3669309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Question: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an employee established an ITID in relation to an incumbent information system, does the act of moving to a new IS result in a disruption of their current ITID?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Qualitative Case Study*: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nductive and interpretive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 using Reflexive Thematic Analysis (</a:t>
            </a:r>
            <a:r>
              <a:rPr lang="en-US" sz="1600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Braun &amp; Clarke 2016).</a:t>
            </a:r>
            <a:r>
              <a:rPr lang="en-US" sz="1600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organizations experiencing M&amp;A activity following similar contexts (industry, deal size, organization size and complexity)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Post Merger Integration (PMI) Context</a:t>
            </a:r>
            <a:r>
              <a:rPr 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PMI is a phase of the Corporate Mergers and Acquisitions (M&amp;A) lifecycle where IS Switching is frequently conducted as a source of extracting merger synergies </a:t>
            </a:r>
            <a:r>
              <a:rPr lang="en-US" sz="16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Alaranta</a:t>
            </a:r>
            <a:r>
              <a:rPr lang="en-US" sz="16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2005; </a:t>
            </a:r>
            <a:r>
              <a:rPr lang="en-US" sz="16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Giacomazzi</a:t>
            </a:r>
            <a:r>
              <a:rPr lang="en-US" sz="16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al., 1997; </a:t>
            </a:r>
            <a:r>
              <a:rPr lang="en-US" sz="16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Graebner</a:t>
            </a:r>
            <a:r>
              <a:rPr lang="en-US" sz="16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al., 2010; McKiernan &amp; </a:t>
            </a:r>
            <a:r>
              <a:rPr lang="en-US" sz="16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Merali</a:t>
            </a:r>
            <a:r>
              <a:rPr lang="en-US" sz="16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1995)</a:t>
            </a:r>
          </a:p>
          <a:p>
            <a:endParaRPr lang="en-US" sz="160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05BF9-C90A-0674-C103-C03A35FD8E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5420585-EF40-544B-9E2D-31F92701F94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8C5681D-139D-DB62-2F9B-95EB4554B7B2}"/>
              </a:ext>
            </a:extLst>
          </p:cNvPr>
          <p:cNvSpPr txBox="1">
            <a:spLocks/>
          </p:cNvSpPr>
          <p:nvPr/>
        </p:nvSpPr>
        <p:spPr>
          <a:xfrm>
            <a:off x="6278680" y="1759942"/>
            <a:ext cx="5353722" cy="4441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1: Screening Survey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(June 2023)</a:t>
            </a:r>
          </a:p>
          <a:p>
            <a:pPr marL="571500" lvl="1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Identity a case organization and participants: IS workers who have experienced IS switching as part of PMI</a:t>
            </a:r>
          </a:p>
          <a:p>
            <a:pPr marL="571500" lvl="1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Measurements: Validate ITID baseline and development of interviews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2: Semi-structured interviews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(Aug 2023)</a:t>
            </a:r>
          </a:p>
          <a:p>
            <a:pPr marL="571500" lvl="1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Rounds x 10-15 participants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3: Analysis and submission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(Sept 2023)</a:t>
            </a:r>
          </a:p>
          <a:p>
            <a:pPr marL="571500"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Thematic Analysis iterates during data gathering</a:t>
            </a:r>
          </a:p>
          <a:p>
            <a:pPr marL="571500"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Preliminary findings at a notable conference</a:t>
            </a:r>
          </a:p>
          <a:p>
            <a:pPr marL="571500" lvl="1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*Part 2: Comparative Case Study in 2024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B6DE392E-B553-AA07-F3EF-707D71559830}"/>
              </a:ext>
            </a:extLst>
          </p:cNvPr>
          <p:cNvSpPr txBox="1">
            <a:spLocks/>
          </p:cNvSpPr>
          <p:nvPr/>
        </p:nvSpPr>
        <p:spPr>
          <a:xfrm>
            <a:off x="6096000" y="1112202"/>
            <a:ext cx="5353722" cy="492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  <a:defRPr sz="2800" b="0" i="0" kern="1200">
                <a:solidFill>
                  <a:schemeClr val="bg2"/>
                </a:solidFill>
                <a:latin typeface="+mj-lt"/>
                <a:ea typeface="+mn-ea"/>
                <a:cs typeface="Taviraj Medium" pitchFamily="2" charset="-34"/>
              </a:defRPr>
            </a:lvl1pPr>
            <a:lvl2pPr marL="2857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29D91"/>
                </a:solidFill>
              </a:rPr>
              <a:t>Research Timeline</a:t>
            </a:r>
          </a:p>
        </p:txBody>
      </p:sp>
    </p:spTree>
    <p:extLst>
      <p:ext uri="{BB962C8B-B14F-4D97-AF65-F5344CB8AC3E}">
        <p14:creationId xmlns:p14="http://schemas.microsoft.com/office/powerpoint/2010/main" val="37846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1686178-851D-4BD2-844D-150EE441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and Conclusion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C9E869-FBF8-D3EF-DF14-BD59A4076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192" y="1119856"/>
            <a:ext cx="5353722" cy="492647"/>
          </a:xfrm>
        </p:spPr>
        <p:txBody>
          <a:bodyPr/>
          <a:lstStyle/>
          <a:p>
            <a:r>
              <a:rPr lang="en-US" sz="2400" dirty="0">
                <a:solidFill>
                  <a:srgbClr val="A29D91"/>
                </a:solidFill>
              </a:rPr>
              <a:t>Extending the realm of ITID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05BF9-C90A-0674-C103-C03A35FD8E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5420585-EF40-544B-9E2D-31F92701F94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8C5681D-139D-DB62-2F9B-95EB4554B7B2}"/>
              </a:ext>
            </a:extLst>
          </p:cNvPr>
          <p:cNvSpPr txBox="1">
            <a:spLocks/>
          </p:cNvSpPr>
          <p:nvPr/>
        </p:nvSpPr>
        <p:spPr>
          <a:xfrm>
            <a:off x="550863" y="1788822"/>
            <a:ext cx="5353722" cy="3669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Proposed Theoretical Contributions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is an opportunity to contribute to the extant literature on IS implementations in the workplace through the theoretical lens of ITID, </a:t>
            </a:r>
            <a:r>
              <a:rPr lang="en-US" sz="16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ncorporating the concepts of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Relational Switching Costs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including IS Switching costs as an additional factor influencing IS Infusion behaviors and by expanding the contexts of constant interactions with IT to include IS switching behavior. 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Proposed Practical Implications: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work has the potential to  assist managers and organizations in mitigating the resistance to IS adoption during through a deeper understanding of the interaction between IS and ITID during IS implementations.</a:t>
            </a:r>
          </a:p>
        </p:txBody>
      </p:sp>
    </p:spTree>
    <p:extLst>
      <p:ext uri="{BB962C8B-B14F-4D97-AF65-F5344CB8AC3E}">
        <p14:creationId xmlns:p14="http://schemas.microsoft.com/office/powerpoint/2010/main" val="392136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0A7B5-DE84-2442-A3BC-1BB2CC683B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Q&amp;A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EB2323-A83F-204C-B2D8-8D3A0FD86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9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192&quot;/&gt;&lt;partner val=&quot;61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ESCP Europe">
  <a:themeElements>
    <a:clrScheme name="Personnalisé 1">
      <a:dk1>
        <a:srgbClr val="240085"/>
      </a:dk1>
      <a:lt1>
        <a:srgbClr val="EEC343"/>
      </a:lt1>
      <a:dk2>
        <a:srgbClr val="9CA6BE"/>
      </a:dk2>
      <a:lt2>
        <a:srgbClr val="969083"/>
      </a:lt2>
      <a:accent1>
        <a:srgbClr val="FEFFFE"/>
      </a:accent1>
      <a:accent2>
        <a:srgbClr val="240085"/>
      </a:accent2>
      <a:accent3>
        <a:srgbClr val="FEFFFE"/>
      </a:accent3>
      <a:accent4>
        <a:srgbClr val="9CA6BE"/>
      </a:accent4>
      <a:accent5>
        <a:srgbClr val="969083"/>
      </a:accent5>
      <a:accent6>
        <a:srgbClr val="240085"/>
      </a:accent6>
      <a:hlink>
        <a:srgbClr val="EEC343"/>
      </a:hlink>
      <a:folHlink>
        <a:srgbClr val="9CA6BE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FFFFFF"/>
              </a:solidFill>
              <a:prstDash val="solid"/>
            </a14:hiddenLine>
          </a:ext>
        </a:extLst>
      </a:spPr>
      <a:bodyPr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_16x9_STANDARD" id="{B8CDC71F-49EF-FC43-ADCE-2AAFA175D345}" vid="{74C5D050-C14E-EA41-8C7F-64D69707BC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ESCP Europe</Template>
  <TotalTime>1186</TotalTime>
  <Words>621</Words>
  <Application>Microsoft Macintosh PowerPoint</Application>
  <PresentationFormat>Widescreen</PresentationFormat>
  <Paragraphs>41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Times New Roman</vt:lpstr>
      <vt:lpstr>Calibri</vt:lpstr>
      <vt:lpstr>Arial</vt:lpstr>
      <vt:lpstr>Montserrat</vt:lpstr>
      <vt:lpstr>Montserrat Light</vt:lpstr>
      <vt:lpstr>1_ESCP Europe</vt:lpstr>
      <vt:lpstr>think-cell Slide</vt:lpstr>
      <vt:lpstr>IT Identity and IS Relational Switching Cost in the Context of Post-Merger Integrations</vt:lpstr>
      <vt:lpstr>Introduction</vt:lpstr>
      <vt:lpstr>Research Motivation</vt:lpstr>
      <vt:lpstr>Research Design</vt:lpstr>
      <vt:lpstr>Implications and Conclusion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Rose Demerona</dc:creator>
  <cp:lastModifiedBy>Sangeeva Senanayake</cp:lastModifiedBy>
  <cp:revision>111</cp:revision>
  <dcterms:created xsi:type="dcterms:W3CDTF">2019-10-16T14:49:27Z</dcterms:created>
  <dcterms:modified xsi:type="dcterms:W3CDTF">2023-04-19T03:01:28Z</dcterms:modified>
</cp:coreProperties>
</file>